
<file path=[Content_Types].xml><?xml version="1.0" encoding="utf-8"?>
<Types xmlns="http://schemas.openxmlformats.org/package/2006/content-types"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3"/>
  </p:notesMasterIdLst>
  <p:handoutMasterIdLst>
    <p:handoutMasterId r:id="rId14"/>
  </p:handoutMasterIdLst>
  <p:sldIdLst>
    <p:sldId id="256" r:id="rId2"/>
    <p:sldId id="270" r:id="rId3"/>
    <p:sldId id="269" r:id="rId4"/>
    <p:sldId id="271" r:id="rId5"/>
    <p:sldId id="272" r:id="rId6"/>
    <p:sldId id="273" r:id="rId7"/>
    <p:sldId id="275" r:id="rId8"/>
    <p:sldId id="274" r:id="rId9"/>
    <p:sldId id="276" r:id="rId10"/>
    <p:sldId id="277" r:id="rId11"/>
    <p:sldId id="268" r:id="rId12"/>
  </p:sldIdLst>
  <p:sldSz cx="9144000" cy="6858000" type="screen4x3"/>
  <p:notesSz cx="6858000" cy="9945688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53E72"/>
    <a:srgbClr val="8D9761"/>
    <a:srgbClr val="798254"/>
    <a:srgbClr val="60640A"/>
    <a:srgbClr val="A9B111"/>
    <a:srgbClr val="B0BD8B"/>
    <a:srgbClr val="D6B631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3" d="100"/>
          <a:sy n="103" d="100"/>
        </p:scale>
        <p:origin x="234" y="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 altLang="en-US"/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 altLang="en-US"/>
          </a:p>
        </p:txBody>
      </p:sp>
      <p:sp>
        <p:nvSpPr>
          <p:cNvPr id="204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47213"/>
            <a:ext cx="2971800" cy="496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 altLang="en-US"/>
          </a:p>
        </p:txBody>
      </p:sp>
      <p:sp>
        <p:nvSpPr>
          <p:cNvPr id="204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9447213"/>
            <a:ext cx="2971800" cy="496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E38938D2-9DB7-44E5-9CFB-ECA25D19538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3056697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 altLang="en-US"/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 altLang="en-US"/>
          </a:p>
        </p:txBody>
      </p:sp>
      <p:sp>
        <p:nvSpPr>
          <p:cNvPr id="19460" name="Rectangle 4"/>
          <p:cNvSpPr>
            <a:spLocks noRot="1" noChangeArrowheads="1" noTextEdit="1"/>
          </p:cNvSpPr>
          <p:nvPr>
            <p:ph type="sldImg" idx="2"/>
          </p:nvPr>
        </p:nvSpPr>
        <p:spPr bwMode="auto">
          <a:xfrm>
            <a:off x="942975" y="746125"/>
            <a:ext cx="4972050" cy="372903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946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724400"/>
            <a:ext cx="5486400" cy="4475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946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47213"/>
            <a:ext cx="2971800" cy="496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 altLang="en-US"/>
          </a:p>
        </p:txBody>
      </p:sp>
      <p:sp>
        <p:nvSpPr>
          <p:cNvPr id="1946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9447213"/>
            <a:ext cx="2971800" cy="496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390ADB40-4773-4B51-AD08-E2B670836E8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7833013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52DEAC-B592-4E6D-A7A9-FD00593EA2AB}" type="slidenum">
              <a:rPr lang="en-US" altLang="en-US" smtClean="0"/>
              <a:pPr/>
              <a:t>6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3996660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E364082-0B61-4F29-B0EF-F41A94D725D7}" type="slidenum">
              <a:rPr lang="en-US" altLang="en-US"/>
              <a:pPr/>
              <a:t>7</a:t>
            </a:fld>
            <a:endParaRPr lang="en-US" altLang="en-US"/>
          </a:p>
        </p:txBody>
      </p:sp>
      <p:sp>
        <p:nvSpPr>
          <p:cNvPr id="768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68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9164764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9" name="Rectangle 7"/>
          <p:cNvSpPr>
            <a:spLocks noChangeArrowheads="1"/>
          </p:cNvSpPr>
          <p:nvPr/>
        </p:nvSpPr>
        <p:spPr bwMode="auto">
          <a:xfrm>
            <a:off x="0" y="0"/>
            <a:ext cx="9144000" cy="6873875"/>
          </a:xfrm>
          <a:prstGeom prst="rect">
            <a:avLst/>
          </a:prstGeom>
          <a:solidFill>
            <a:srgbClr val="949E3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fol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US" altLang="en-US" sz="2400">
              <a:latin typeface="Times" panose="02020603050405020304" pitchFamily="18" charset="0"/>
            </a:endParaRPr>
          </a:p>
        </p:txBody>
      </p:sp>
      <p:sp>
        <p:nvSpPr>
          <p:cNvPr id="3233" name="Rectangle 161"/>
          <p:cNvSpPr>
            <a:spLocks noChangeArrowheads="1"/>
          </p:cNvSpPr>
          <p:nvPr/>
        </p:nvSpPr>
        <p:spPr bwMode="auto">
          <a:xfrm>
            <a:off x="0" y="2667000"/>
            <a:ext cx="9144000" cy="939800"/>
          </a:xfrm>
          <a:prstGeom prst="rect">
            <a:avLst/>
          </a:prstGeom>
          <a:solidFill>
            <a:srgbClr val="153E7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hu-HU"/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2017713" y="3656013"/>
            <a:ext cx="2038350" cy="3127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chemeClr val="bg1"/>
                </a:solidFill>
              </a:defRPr>
            </a:lvl1pPr>
          </a:lstStyle>
          <a:p>
            <a:fld id="{60CA56DD-0435-4BBE-B3F1-307A08B9BCCB}" type="datetime1">
              <a:rPr lang="hu-HU"/>
              <a:pPr/>
              <a:t>2013.11.21.</a:t>
            </a:fld>
            <a:endParaRPr lang="en-US" altLang="en-US"/>
          </a:p>
        </p:txBody>
      </p:sp>
      <p:sp>
        <p:nvSpPr>
          <p:cNvPr id="3237" name="Rectangle 165"/>
          <p:cNvSpPr>
            <a:spLocks noChangeArrowheads="1"/>
          </p:cNvSpPr>
          <p:nvPr/>
        </p:nvSpPr>
        <p:spPr bwMode="auto">
          <a:xfrm>
            <a:off x="1949450" y="2667000"/>
            <a:ext cx="5227638" cy="134620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hu-HU"/>
          </a:p>
        </p:txBody>
      </p:sp>
      <p:sp>
        <p:nvSpPr>
          <p:cNvPr id="3239" name="Freeform 167"/>
          <p:cNvSpPr>
            <a:spLocks/>
          </p:cNvSpPr>
          <p:nvPr/>
        </p:nvSpPr>
        <p:spPr bwMode="auto">
          <a:xfrm>
            <a:off x="1949450" y="3187700"/>
            <a:ext cx="5218113" cy="1588"/>
          </a:xfrm>
          <a:custGeom>
            <a:avLst/>
            <a:gdLst>
              <a:gd name="T0" fmla="*/ 3287 w 3287"/>
              <a:gd name="T1" fmla="*/ 0 h 1"/>
              <a:gd name="T2" fmla="*/ 0 w 3287"/>
              <a:gd name="T3" fmla="*/ 0 h 1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3287" h="1">
                <a:moveTo>
                  <a:pt x="3287" y="0"/>
                </a:moveTo>
                <a:lnTo>
                  <a:pt x="0" y="0"/>
                </a:lnTo>
              </a:path>
            </a:pathLst>
          </a:custGeom>
          <a:noFill/>
          <a:ln w="9525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hu-HU"/>
          </a:p>
        </p:txBody>
      </p:sp>
      <p:sp>
        <p:nvSpPr>
          <p:cNvPr id="3240" name="Freeform 168"/>
          <p:cNvSpPr>
            <a:spLocks/>
          </p:cNvSpPr>
          <p:nvPr/>
        </p:nvSpPr>
        <p:spPr bwMode="auto">
          <a:xfrm>
            <a:off x="1949450" y="3600450"/>
            <a:ext cx="5221288" cy="1588"/>
          </a:xfrm>
          <a:custGeom>
            <a:avLst/>
            <a:gdLst>
              <a:gd name="T0" fmla="*/ 3289 w 3289"/>
              <a:gd name="T1" fmla="*/ 1 h 1"/>
              <a:gd name="T2" fmla="*/ 0 w 3289"/>
              <a:gd name="T3" fmla="*/ 0 h 1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3289" h="1">
                <a:moveTo>
                  <a:pt x="3289" y="1"/>
                </a:moveTo>
                <a:lnTo>
                  <a:pt x="0" y="0"/>
                </a:lnTo>
              </a:path>
            </a:pathLst>
          </a:custGeom>
          <a:noFill/>
          <a:ln w="9525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hu-HU"/>
          </a:p>
        </p:txBody>
      </p:sp>
      <p:sp>
        <p:nvSpPr>
          <p:cNvPr id="3242" name="Rectangle 170"/>
          <p:cNvSpPr>
            <a:spLocks noGrp="1" noChangeArrowheads="1"/>
          </p:cNvSpPr>
          <p:nvPr>
            <p:ph type="subTitle" idx="1"/>
          </p:nvPr>
        </p:nvSpPr>
        <p:spPr>
          <a:xfrm>
            <a:off x="2017713" y="3240088"/>
            <a:ext cx="5000625" cy="279400"/>
          </a:xfrm>
        </p:spPr>
        <p:txBody>
          <a:bodyPr anchor="ctr"/>
          <a:lstStyle>
            <a:lvl1pPr marL="0" indent="0">
              <a:buFontTx/>
              <a:buNone/>
              <a:defRPr sz="1400">
                <a:solidFill>
                  <a:srgbClr val="D6B631"/>
                </a:solidFill>
              </a:defRPr>
            </a:lvl1pPr>
          </a:lstStyle>
          <a:p>
            <a:pPr lvl="0"/>
            <a:r>
              <a:rPr lang="en-US" altLang="en-US" noProof="0" smtClean="0"/>
              <a:t>Alcím mintájának szerkesztése</a:t>
            </a:r>
          </a:p>
        </p:txBody>
      </p:sp>
      <p:sp>
        <p:nvSpPr>
          <p:cNvPr id="3243" name="Rectangle 171"/>
          <p:cNvSpPr>
            <a:spLocks noGrp="1" noChangeArrowheads="1"/>
          </p:cNvSpPr>
          <p:nvPr>
            <p:ph type="ctrTitle" sz="quarter"/>
          </p:nvPr>
        </p:nvSpPr>
        <p:spPr>
          <a:xfrm>
            <a:off x="2027238" y="2730500"/>
            <a:ext cx="5000625" cy="38417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altLang="en-US" noProof="0" smtClean="0"/>
              <a:t>Mintacím szerkesztése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08968A48-9166-4810-AC98-890C967CFDF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80711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92162CB0-781C-4BBF-8631-F44F0CC19BD6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8220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838200" y="1765300"/>
            <a:ext cx="3644900" cy="4094163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35500" y="1765300"/>
            <a:ext cx="3644900" cy="4094163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CA6CA8D7-14D1-4E45-BFD8-039D060B33F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31694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23A888F4-BFC5-4963-9EBD-32882FFFDF6A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08451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Dia számának hely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D731509E-CE34-449B-A503-FEEBF2B074F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02581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 számának helye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B8466B92-6772-4955-B570-358AF38EE284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89259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FFBE74F4-44FE-44A4-B09E-371548BD69E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70640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C14D0F11-F63A-4F8E-906B-82A5AEBDA4CE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15555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77E5F0EC-9EBC-4042-B3BE-271080F1C085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79828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353175" y="1087438"/>
            <a:ext cx="1927225" cy="4772025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569913" y="1087438"/>
            <a:ext cx="5630862" cy="4772025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4505F4EF-8D6E-4343-8816-9D0E49926F89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909477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Cím, szöveg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569913" y="1087438"/>
            <a:ext cx="4233862" cy="341312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sz="half" idx="1"/>
          </p:nvPr>
        </p:nvSpPr>
        <p:spPr>
          <a:xfrm>
            <a:off x="838200" y="1765300"/>
            <a:ext cx="3644900" cy="4094163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35500" y="1765300"/>
            <a:ext cx="3644900" cy="4094163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0"/>
          </p:nvPr>
        </p:nvSpPr>
        <p:spPr>
          <a:xfrm>
            <a:off x="8370888" y="6272213"/>
            <a:ext cx="477837" cy="476250"/>
          </a:xfrm>
        </p:spPr>
        <p:txBody>
          <a:bodyPr/>
          <a:lstStyle>
            <a:lvl1pPr>
              <a:defRPr/>
            </a:lvl1pPr>
          </a:lstStyle>
          <a:p>
            <a:fld id="{E798AB56-FEBA-466E-8B81-78B242D3FF96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966951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Cím és tábláz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569913" y="1087438"/>
            <a:ext cx="4233862" cy="341312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áblázat helye 2"/>
          <p:cNvSpPr>
            <a:spLocks noGrp="1"/>
          </p:cNvSpPr>
          <p:nvPr>
            <p:ph type="tbl" idx="1"/>
          </p:nvPr>
        </p:nvSpPr>
        <p:spPr>
          <a:xfrm>
            <a:off x="838200" y="1765300"/>
            <a:ext cx="7442200" cy="4094163"/>
          </a:xfrm>
        </p:spPr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>
          <a:xfrm>
            <a:off x="8370888" y="6272213"/>
            <a:ext cx="477837" cy="476250"/>
          </a:xfrm>
        </p:spPr>
        <p:txBody>
          <a:bodyPr/>
          <a:lstStyle>
            <a:lvl1pPr>
              <a:defRPr/>
            </a:lvl1pPr>
          </a:lstStyle>
          <a:p>
            <a:fld id="{394AE29C-9DC6-4DF4-A627-BD0A99F86B70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61409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0" name="Rectangle 16"/>
          <p:cNvSpPr>
            <a:spLocks noChangeArrowheads="1"/>
          </p:cNvSpPr>
          <p:nvPr/>
        </p:nvSpPr>
        <p:spPr bwMode="auto">
          <a:xfrm>
            <a:off x="0" y="0"/>
            <a:ext cx="9144000" cy="6873875"/>
          </a:xfrm>
          <a:prstGeom prst="rect">
            <a:avLst/>
          </a:prstGeom>
          <a:solidFill>
            <a:srgbClr val="949E3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rgbClr val="F39E05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hu-HU"/>
          </a:p>
        </p:txBody>
      </p:sp>
      <p:sp>
        <p:nvSpPr>
          <p:cNvPr id="1032" name="Freeform 8"/>
          <p:cNvSpPr>
            <a:spLocks/>
          </p:cNvSpPr>
          <p:nvPr/>
        </p:nvSpPr>
        <p:spPr bwMode="auto">
          <a:xfrm>
            <a:off x="-12700" y="342900"/>
            <a:ext cx="6032500" cy="679450"/>
          </a:xfrm>
          <a:custGeom>
            <a:avLst/>
            <a:gdLst>
              <a:gd name="T0" fmla="*/ 0 w 3800"/>
              <a:gd name="T1" fmla="*/ 0 h 428"/>
              <a:gd name="T2" fmla="*/ 3800 w 3800"/>
              <a:gd name="T3" fmla="*/ 0 h 428"/>
              <a:gd name="T4" fmla="*/ 3456 w 3800"/>
              <a:gd name="T5" fmla="*/ 428 h 4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3800" h="428">
                <a:moveTo>
                  <a:pt x="0" y="0"/>
                </a:moveTo>
                <a:lnTo>
                  <a:pt x="3800" y="0"/>
                </a:lnTo>
                <a:lnTo>
                  <a:pt x="3456" y="428"/>
                </a:lnTo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hu-HU"/>
          </a:p>
        </p:txBody>
      </p:sp>
      <p:sp>
        <p:nvSpPr>
          <p:cNvPr id="1089" name="Rectangle 65"/>
          <p:cNvSpPr>
            <a:spLocks noChangeArrowheads="1"/>
          </p:cNvSpPr>
          <p:nvPr/>
        </p:nvSpPr>
        <p:spPr bwMode="auto">
          <a:xfrm>
            <a:off x="523875" y="609600"/>
            <a:ext cx="3059113" cy="38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defRPr sz="1500" b="1">
                <a:solidFill>
                  <a:srgbClr val="153E72"/>
                </a:solidFill>
                <a:latin typeface="Arial" panose="020B0604020202020204" pitchFamily="34" charset="0"/>
              </a:defRPr>
            </a:lvl1pPr>
            <a:lvl2pPr>
              <a:defRPr sz="1500" b="1">
                <a:solidFill>
                  <a:srgbClr val="153E72"/>
                </a:solidFill>
                <a:latin typeface="Arial" panose="020B0604020202020204" pitchFamily="34" charset="0"/>
              </a:defRPr>
            </a:lvl2pPr>
            <a:lvl3pPr>
              <a:defRPr sz="1500" b="1">
                <a:solidFill>
                  <a:srgbClr val="153E72"/>
                </a:solidFill>
                <a:latin typeface="Arial" panose="020B0604020202020204" pitchFamily="34" charset="0"/>
              </a:defRPr>
            </a:lvl3pPr>
            <a:lvl4pPr>
              <a:defRPr sz="1500" b="1">
                <a:solidFill>
                  <a:srgbClr val="153E72"/>
                </a:solidFill>
                <a:latin typeface="Arial" panose="020B0604020202020204" pitchFamily="34" charset="0"/>
              </a:defRPr>
            </a:lvl4pPr>
            <a:lvl5pPr>
              <a:defRPr sz="1500" b="1">
                <a:solidFill>
                  <a:srgbClr val="153E72"/>
                </a:solidFill>
                <a:latin typeface="Arial" panose="020B0604020202020204" pitchFamily="34" charset="0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1500" b="1">
                <a:solidFill>
                  <a:srgbClr val="153E72"/>
                </a:solidFill>
                <a:latin typeface="Arial" panose="020B0604020202020204" pitchFamily="34" charset="0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1500" b="1">
                <a:solidFill>
                  <a:srgbClr val="153E72"/>
                </a:solidFill>
                <a:latin typeface="Arial" panose="020B0604020202020204" pitchFamily="34" charset="0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1500" b="1">
                <a:solidFill>
                  <a:srgbClr val="153E72"/>
                </a:solidFill>
                <a:latin typeface="Arial" panose="020B0604020202020204" pitchFamily="34" charset="0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1500" b="1">
                <a:solidFill>
                  <a:srgbClr val="153E72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91" name="Rectangle 67"/>
          <p:cNvSpPr>
            <a:spLocks noChangeArrowheads="1"/>
          </p:cNvSpPr>
          <p:nvPr/>
        </p:nvSpPr>
        <p:spPr bwMode="auto">
          <a:xfrm>
            <a:off x="533400" y="622300"/>
            <a:ext cx="8102600" cy="56769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hu-HU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765300"/>
            <a:ext cx="7442200" cy="4094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Mintaszöveg szerkesztése</a:t>
            </a:r>
          </a:p>
          <a:p>
            <a:pPr lvl="1"/>
            <a:r>
              <a:rPr lang="en-US" altLang="en-US" smtClean="0"/>
              <a:t>Második szint</a:t>
            </a:r>
          </a:p>
          <a:p>
            <a:pPr lvl="2"/>
            <a:r>
              <a:rPr lang="en-US" altLang="en-US" smtClean="0"/>
              <a:t>Harmadik szint</a:t>
            </a:r>
          </a:p>
          <a:p>
            <a:pPr lvl="3"/>
            <a:r>
              <a:rPr lang="en-US" altLang="en-US" smtClean="0"/>
              <a:t>Negyedik szint</a:t>
            </a:r>
          </a:p>
          <a:p>
            <a:pPr lvl="4"/>
            <a:r>
              <a:rPr lang="en-US" altLang="en-US" smtClean="0"/>
              <a:t>Ötödik szint</a:t>
            </a:r>
          </a:p>
        </p:txBody>
      </p:sp>
      <p:sp>
        <p:nvSpPr>
          <p:cNvPr id="1095" name="Rectangle 71"/>
          <p:cNvSpPr>
            <a:spLocks noChangeArrowheads="1"/>
          </p:cNvSpPr>
          <p:nvPr/>
        </p:nvSpPr>
        <p:spPr bwMode="auto">
          <a:xfrm>
            <a:off x="533400" y="1054100"/>
            <a:ext cx="5295900" cy="419100"/>
          </a:xfrm>
          <a:prstGeom prst="rect">
            <a:avLst/>
          </a:prstGeom>
          <a:noFill/>
          <a:ln w="9525">
            <a:solidFill>
              <a:srgbClr val="153E7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hu-HU"/>
          </a:p>
        </p:txBody>
      </p:sp>
      <p:sp>
        <p:nvSpPr>
          <p:cNvPr id="1096" name="Rectangle 72"/>
          <p:cNvSpPr>
            <a:spLocks noChangeArrowheads="1"/>
          </p:cNvSpPr>
          <p:nvPr/>
        </p:nvSpPr>
        <p:spPr bwMode="auto">
          <a:xfrm>
            <a:off x="266700" y="342900"/>
            <a:ext cx="8623300" cy="622300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hu-HU"/>
          </a:p>
        </p:txBody>
      </p:sp>
      <p:sp>
        <p:nvSpPr>
          <p:cNvPr id="1097" name="Rectangle 7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370888" y="6272213"/>
            <a:ext cx="477837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CE411A"/>
                </a:solidFill>
              </a:defRPr>
            </a:lvl1pPr>
          </a:lstStyle>
          <a:p>
            <a:fld id="{85F0BA7A-6327-48B6-BBC4-457F37D4DD22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1098" name="Rectangle 74"/>
          <p:cNvSpPr>
            <a:spLocks noGrp="1" noChangeArrowheads="1"/>
          </p:cNvSpPr>
          <p:nvPr>
            <p:ph type="title"/>
          </p:nvPr>
        </p:nvSpPr>
        <p:spPr bwMode="auto">
          <a:xfrm>
            <a:off x="569913" y="1087438"/>
            <a:ext cx="4233862" cy="341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Mintacím szerkesztése</a:t>
            </a:r>
          </a:p>
        </p:txBody>
      </p:sp>
      <p:sp>
        <p:nvSpPr>
          <p:cNvPr id="1099" name="Text Box 75"/>
          <p:cNvSpPr txBox="1">
            <a:spLocks noChangeArrowheads="1"/>
          </p:cNvSpPr>
          <p:nvPr/>
        </p:nvSpPr>
        <p:spPr bwMode="auto">
          <a:xfrm>
            <a:off x="304800" y="6410325"/>
            <a:ext cx="1190625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hu-HU"/>
          </a:p>
        </p:txBody>
      </p:sp>
      <p:pic>
        <p:nvPicPr>
          <p:cNvPr id="1100" name="Picture 76" descr="pannonelemzo1_rgb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05725" y="714375"/>
            <a:ext cx="85725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03" name="Picture 79" descr="Maltai"/>
          <p:cNvPicPr>
            <a:picLocks noChangeAspect="1" noChangeArrowheads="1"/>
          </p:cNvPicPr>
          <p:nvPr userDrawn="1"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97700" y="695325"/>
            <a:ext cx="609600" cy="681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hf hdr="0" ftr="0" dt="0"/>
  <p:txStyles>
    <p:titleStyle>
      <a:lvl1pPr algn="l" rtl="0" fontAlgn="base">
        <a:spcBef>
          <a:spcPct val="0"/>
        </a:spcBef>
        <a:spcAft>
          <a:spcPct val="0"/>
        </a:spcAft>
        <a:defRPr sz="1500" b="1" kern="1200">
          <a:solidFill>
            <a:srgbClr val="153E7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1500" b="1">
          <a:solidFill>
            <a:srgbClr val="153E72"/>
          </a:solidFill>
          <a:latin typeface="Arial" panose="020B0604020202020204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1500" b="1">
          <a:solidFill>
            <a:srgbClr val="153E72"/>
          </a:solidFill>
          <a:latin typeface="Arial" panose="020B0604020202020204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1500" b="1">
          <a:solidFill>
            <a:srgbClr val="153E72"/>
          </a:solidFill>
          <a:latin typeface="Arial" panose="020B0604020202020204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1500" b="1">
          <a:solidFill>
            <a:srgbClr val="153E72"/>
          </a:solidFill>
          <a:latin typeface="Arial" panose="020B0604020202020204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1500" b="1">
          <a:solidFill>
            <a:srgbClr val="153E72"/>
          </a:solidFill>
          <a:latin typeface="Arial" panose="020B0604020202020204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1500" b="1">
          <a:solidFill>
            <a:srgbClr val="153E72"/>
          </a:solidFill>
          <a:latin typeface="Arial" panose="020B0604020202020204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1500" b="1">
          <a:solidFill>
            <a:srgbClr val="153E72"/>
          </a:solidFill>
          <a:latin typeface="Arial" panose="020B0604020202020204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1500" b="1">
          <a:solidFill>
            <a:srgbClr val="153E72"/>
          </a:solidFill>
          <a:latin typeface="Arial" panose="020B0604020202020204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1500" b="1" kern="1200">
          <a:solidFill>
            <a:srgbClr val="949E39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1600" kern="1200">
          <a:solidFill>
            <a:srgbClr val="949E39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1600" kern="1200">
          <a:solidFill>
            <a:srgbClr val="949E39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1600" kern="1200">
          <a:solidFill>
            <a:srgbClr val="949E39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1600" kern="1200">
          <a:solidFill>
            <a:srgbClr val="949E39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w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mailto:nemeth.nandor@maltai.hu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hu-HU" altLang="en-US" sz="1300" dirty="0"/>
              <a:t>A </a:t>
            </a:r>
            <a:r>
              <a:rPr lang="hu-HU" altLang="en-US" sz="1300" dirty="0" smtClean="0"/>
              <a:t>helyi gazdaságfejlesztés lehetőségei elszegényedett falvakban</a:t>
            </a:r>
            <a:endParaRPr lang="en-US" altLang="en-US" sz="1300" dirty="0"/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017713" y="3240088"/>
            <a:ext cx="5000625" cy="350837"/>
          </a:xfrm>
          <a:noFill/>
        </p:spPr>
        <p:txBody>
          <a:bodyPr/>
          <a:lstStyle/>
          <a:p>
            <a:pPr>
              <a:lnSpc>
                <a:spcPct val="80000"/>
              </a:lnSpc>
            </a:pPr>
            <a:r>
              <a:rPr lang="hu-HU" altLang="en-US" dirty="0"/>
              <a:t>Dr. Németh Nándor</a:t>
            </a:r>
          </a:p>
          <a:p>
            <a:pPr>
              <a:lnSpc>
                <a:spcPct val="80000"/>
              </a:lnSpc>
            </a:pPr>
            <a:r>
              <a:rPr lang="hu-HU" altLang="en-US" dirty="0" smtClean="0"/>
              <a:t>M</a:t>
            </a:r>
            <a:r>
              <a:rPr lang="en-US" altLang="en-US" dirty="0"/>
              <a:t>a</a:t>
            </a:r>
            <a:r>
              <a:rPr lang="hu-HU" altLang="en-US" dirty="0" err="1"/>
              <a:t>gyar</a:t>
            </a:r>
            <a:r>
              <a:rPr lang="hu-HU" altLang="en-US" dirty="0"/>
              <a:t> Máltai </a:t>
            </a:r>
            <a:r>
              <a:rPr lang="hu-HU" altLang="en-US" dirty="0" smtClean="0"/>
              <a:t>Szeretetszolgálat – </a:t>
            </a:r>
            <a:r>
              <a:rPr lang="hu-HU" altLang="en-US" dirty="0" err="1" smtClean="0"/>
              <a:t>Pannon.Elemző</a:t>
            </a:r>
            <a:r>
              <a:rPr lang="hu-HU" altLang="en-US" dirty="0" smtClean="0"/>
              <a:t> </a:t>
            </a:r>
            <a:r>
              <a:rPr lang="en-US" altLang="en-US" dirty="0" smtClean="0"/>
              <a:t>I</a:t>
            </a:r>
            <a:r>
              <a:rPr lang="hu-HU" altLang="en-US" dirty="0" err="1" smtClean="0"/>
              <a:t>roda</a:t>
            </a:r>
            <a:r>
              <a:rPr lang="hu-HU" altLang="en-US" dirty="0" smtClean="0"/>
              <a:t> </a:t>
            </a:r>
            <a:endParaRPr lang="hu-HU" altLang="en-US" dirty="0"/>
          </a:p>
        </p:txBody>
      </p:sp>
      <p:pic>
        <p:nvPicPr>
          <p:cNvPr id="38916" name="Picture 4" descr="pannonelemzo1_rgb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650" y="5761038"/>
            <a:ext cx="1176338" cy="719137"/>
          </a:xfrm>
          <a:prstGeom prst="rect">
            <a:avLst/>
          </a:prstGeom>
          <a:noFill/>
          <a:ln w="28575">
            <a:solidFill>
              <a:srgbClr val="153E7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8917" name="Text Box 5"/>
          <p:cNvSpPr txBox="1">
            <a:spLocks noChangeAspect="1" noChangeArrowheads="1"/>
          </p:cNvSpPr>
          <p:nvPr/>
        </p:nvSpPr>
        <p:spPr bwMode="auto">
          <a:xfrm>
            <a:off x="1766887" y="5738813"/>
            <a:ext cx="7265145" cy="719137"/>
          </a:xfrm>
          <a:prstGeom prst="rect">
            <a:avLst/>
          </a:prstGeom>
          <a:solidFill>
            <a:srgbClr val="153E72"/>
          </a:solidFill>
          <a:ln w="38100">
            <a:solidFill>
              <a:srgbClr val="153E7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r"/>
            <a:r>
              <a:rPr lang="hu-HU" sz="1200" b="1" dirty="0" err="1">
                <a:solidFill>
                  <a:schemeClr val="bg1"/>
                </a:solidFill>
              </a:rPr>
              <a:t>Pannon.Elemző</a:t>
            </a:r>
            <a:r>
              <a:rPr lang="hu-HU" sz="1200" b="1" dirty="0">
                <a:solidFill>
                  <a:schemeClr val="bg1"/>
                </a:solidFill>
              </a:rPr>
              <a:t> Iroda </a:t>
            </a:r>
            <a:r>
              <a:rPr lang="hu-HU" b="1" dirty="0">
                <a:solidFill>
                  <a:schemeClr val="bg1"/>
                </a:solidFill>
              </a:rPr>
              <a:t>◙</a:t>
            </a:r>
            <a:r>
              <a:rPr lang="hu-HU" sz="1200" b="1" dirty="0">
                <a:solidFill>
                  <a:schemeClr val="bg1"/>
                </a:solidFill>
              </a:rPr>
              <a:t> 7227 Gyulaj, Dózsa u. 45. </a:t>
            </a:r>
            <a:r>
              <a:rPr lang="hu-HU" b="1" dirty="0">
                <a:solidFill>
                  <a:schemeClr val="bg1"/>
                </a:solidFill>
              </a:rPr>
              <a:t>◙</a:t>
            </a:r>
            <a:r>
              <a:rPr lang="hu-HU" sz="1200" b="1" dirty="0">
                <a:solidFill>
                  <a:schemeClr val="bg1"/>
                </a:solidFill>
              </a:rPr>
              <a:t> http://pannonelemzo.hu</a:t>
            </a:r>
            <a:endParaRPr lang="hu-HU" sz="1200" dirty="0">
              <a:solidFill>
                <a:schemeClr val="bg1"/>
              </a:solidFill>
            </a:endParaRPr>
          </a:p>
          <a:p>
            <a:pPr algn="r"/>
            <a:r>
              <a:rPr lang="hu-HU" sz="1200" dirty="0">
                <a:solidFill>
                  <a:schemeClr val="bg1"/>
                </a:solidFill>
              </a:rPr>
              <a:t>Postacím: 8640 Fonyód, Rózsa u. 30. </a:t>
            </a:r>
            <a:r>
              <a:rPr lang="hu-HU" b="1" dirty="0">
                <a:solidFill>
                  <a:schemeClr val="bg1"/>
                </a:solidFill>
              </a:rPr>
              <a:t>◙</a:t>
            </a:r>
            <a:r>
              <a:rPr lang="hu-HU" sz="1200" dirty="0">
                <a:solidFill>
                  <a:schemeClr val="bg1"/>
                </a:solidFill>
              </a:rPr>
              <a:t> Tel.: +</a:t>
            </a:r>
            <a:r>
              <a:rPr lang="hu-HU" sz="1200" dirty="0" smtClean="0">
                <a:solidFill>
                  <a:schemeClr val="bg1"/>
                </a:solidFill>
              </a:rPr>
              <a:t>3630/618-4613 </a:t>
            </a:r>
            <a:r>
              <a:rPr lang="hu-HU" b="1" dirty="0">
                <a:solidFill>
                  <a:schemeClr val="bg1"/>
                </a:solidFill>
              </a:rPr>
              <a:t>◙</a:t>
            </a:r>
            <a:r>
              <a:rPr lang="hu-HU" sz="1200" dirty="0">
                <a:solidFill>
                  <a:schemeClr val="bg1"/>
                </a:solidFill>
              </a:rPr>
              <a:t> e-mail: </a:t>
            </a:r>
            <a:r>
              <a:rPr lang="hu-HU" sz="1200" dirty="0" err="1" smtClean="0">
                <a:solidFill>
                  <a:schemeClr val="bg1"/>
                </a:solidFill>
              </a:rPr>
              <a:t>nemeth.nandor</a:t>
            </a:r>
            <a:r>
              <a:rPr lang="hu-HU" sz="1200" dirty="0" smtClean="0">
                <a:solidFill>
                  <a:schemeClr val="bg1"/>
                </a:solidFill>
              </a:rPr>
              <a:t>@</a:t>
            </a:r>
            <a:r>
              <a:rPr lang="hu-HU" sz="1200" dirty="0" err="1" smtClean="0">
                <a:solidFill>
                  <a:schemeClr val="bg1"/>
                </a:solidFill>
              </a:rPr>
              <a:t>maltai.hu</a:t>
            </a:r>
            <a:endParaRPr lang="hu-HU" sz="1200" dirty="0">
              <a:solidFill>
                <a:schemeClr val="bg1"/>
              </a:solidFill>
            </a:endParaRPr>
          </a:p>
        </p:txBody>
      </p:sp>
      <p:pic>
        <p:nvPicPr>
          <p:cNvPr id="38919" name="Picture 7" descr="Maltai_zold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2563" y="5715000"/>
            <a:ext cx="725487" cy="809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569913" y="1087438"/>
            <a:ext cx="4711214" cy="341312"/>
          </a:xfrm>
        </p:spPr>
        <p:txBody>
          <a:bodyPr/>
          <a:lstStyle/>
          <a:p>
            <a:r>
              <a:rPr lang="hu-HU" sz="1300" dirty="0" smtClean="0"/>
              <a:t>Települési egyenlőtlenségek – fejlettségi térszerkezet</a:t>
            </a:r>
            <a:endParaRPr lang="hu-HU" sz="1300" dirty="0"/>
          </a:p>
        </p:txBody>
      </p:sp>
      <p:pic>
        <p:nvPicPr>
          <p:cNvPr id="5" name="Tartalom helye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3995" y="1765300"/>
            <a:ext cx="6374386" cy="4506913"/>
          </a:xfrm>
        </p:spPr>
      </p:pic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968A48-9166-4810-AC98-890C967CFDF2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06994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63687E-9B29-42A2-87CA-155CD27E3D30}" type="slidenum">
              <a:rPr lang="en-US"/>
              <a:pPr/>
              <a:t>3</a:t>
            </a:fld>
            <a:endParaRPr lang="en-US"/>
          </a:p>
        </p:txBody>
      </p:sp>
      <p:sp>
        <p:nvSpPr>
          <p:cNvPr id="706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sz="1300" dirty="0"/>
              <a:t>Kezelendő problémák – térségi szempontból</a:t>
            </a:r>
          </a:p>
        </p:txBody>
      </p:sp>
      <p:sp>
        <p:nvSpPr>
          <p:cNvPr id="706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sz="1400" dirty="0"/>
              <a:t>A helyi gazdaság gyenge, alig van piaci szereplő, a munkalehetőségek hiánya az elmaradott térségek egyik kulcsproblémája. </a:t>
            </a:r>
            <a:endParaRPr lang="hu-HU" sz="1400" dirty="0" smtClean="0"/>
          </a:p>
          <a:p>
            <a:endParaRPr lang="hu-HU" sz="1400" dirty="0"/>
          </a:p>
          <a:p>
            <a:r>
              <a:rPr lang="hu-HU" sz="1400" dirty="0"/>
              <a:t>A helyi társadalom egészségi állapota, szociális helyzete, iskolázottsága jelentősen elmarad az országos átlagtól, ami a fiatal, képzett népesség elvándorlásával fokozódik. A </a:t>
            </a:r>
            <a:r>
              <a:rPr lang="hu-HU" sz="1400" dirty="0" smtClean="0"/>
              <a:t>közösségi kohézió is gyenge.</a:t>
            </a:r>
          </a:p>
          <a:p>
            <a:endParaRPr lang="hu-HU" sz="1400" dirty="0"/>
          </a:p>
          <a:p>
            <a:r>
              <a:rPr lang="hu-HU" sz="1400" dirty="0"/>
              <a:t>A közszolgáltatások jelentős része egyáltalán nem vagy nem a kellő gyakorisággal érhető el, továbbá az elérhető közszolgáltatások működési színvonala is sokszor gyenge, ami csak tovább fokozza az egyenlőtlenségeket, a leszakadást mind térségi értelemben, mind a legsérülékenyebb társadalmi csoportok szintjén. </a:t>
            </a:r>
          </a:p>
        </p:txBody>
      </p:sp>
    </p:spTree>
    <p:extLst>
      <p:ext uri="{BB962C8B-B14F-4D97-AF65-F5344CB8AC3E}">
        <p14:creationId xmlns:p14="http://schemas.microsoft.com/office/powerpoint/2010/main" val="9272510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95EABF-8E13-43A3-BEEA-A6326EF641F4}" type="slidenum">
              <a:rPr lang="en-US"/>
              <a:pPr/>
              <a:t>4</a:t>
            </a:fld>
            <a:endParaRPr lang="en-US"/>
          </a:p>
        </p:txBody>
      </p:sp>
      <p:sp>
        <p:nvSpPr>
          <p:cNvPr id="624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sz="1300" dirty="0"/>
              <a:t>Probléma-felvetés</a:t>
            </a:r>
          </a:p>
        </p:txBody>
      </p:sp>
      <p:sp>
        <p:nvSpPr>
          <p:cNvPr id="624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sz="1400" dirty="0"/>
              <a:t>Az elmúlt 6-7 évtized településfejlődési, vagy inkább település-átalakulási útjai elszegényedett, kirekesztett, </a:t>
            </a:r>
            <a:r>
              <a:rPr lang="hu-HU" sz="1400" dirty="0" err="1"/>
              <a:t>szegregálódott</a:t>
            </a:r>
            <a:r>
              <a:rPr lang="hu-HU" sz="1400" dirty="0"/>
              <a:t> közösségek/települések százait hozták létre. Ezekben a terekben a populáció fiatalos korösszetételű, de legalábbis jelentős arányban élnek itt aktív korúak, és természetes szaporodás vagy legalább a lélekszám stagnálása tapasztalható. Ugyanakkor strukturális munkaerőpiaci problémák vannak, emellett az alacsony iskolázottság a jellemző. </a:t>
            </a:r>
            <a:r>
              <a:rPr lang="hu-HU" sz="1400" dirty="0">
                <a:solidFill>
                  <a:srgbClr val="153E72"/>
                </a:solidFill>
              </a:rPr>
              <a:t>A lakosok döntő hányada nincs munkavégző-képessége teljes birtokában</a:t>
            </a:r>
            <a:r>
              <a:rPr lang="hu-HU" sz="1400" dirty="0" smtClean="0">
                <a:solidFill>
                  <a:srgbClr val="153E72"/>
                </a:solidFill>
              </a:rPr>
              <a:t>.</a:t>
            </a:r>
          </a:p>
          <a:p>
            <a:pPr marL="0" indent="0">
              <a:buNone/>
            </a:pPr>
            <a:endParaRPr lang="hu-HU" sz="1400" dirty="0">
              <a:solidFill>
                <a:srgbClr val="153E72"/>
              </a:solidFill>
            </a:endParaRPr>
          </a:p>
          <a:p>
            <a:r>
              <a:rPr lang="hu-HU" sz="1400" dirty="0"/>
              <a:t>A munkaerőpiac igen kevés munkahelyet kínál alacsonyan képzett emberek számára, különösen, ha azok falun (várostól távolabb) élnek, nincs munkatapasztalatuk, és még előítéletek is élnek velük szemben. Falun általában egyedül a mezőgazdaság tudna rendszer-szintű megoldást adni a problémára. Ám a nagyüzemeknek nem kell ez a munkaerő, az elszegényedett lakosságnak pedig nincs tőkéje és tulajdona, így konzerválódik illetve egyre súlyosbodik a szegénység, a kirekesztettség és az esélyegyenlőtlenség. </a:t>
            </a:r>
            <a:endParaRPr lang="hu-HU" sz="1400" dirty="0" smtClean="0"/>
          </a:p>
          <a:p>
            <a:pPr marL="0" indent="0">
              <a:buNone/>
            </a:pPr>
            <a:endParaRPr lang="hu-HU" sz="1400" dirty="0"/>
          </a:p>
          <a:p>
            <a:r>
              <a:rPr lang="hu-HU" sz="1400" dirty="0">
                <a:solidFill>
                  <a:srgbClr val="153E72"/>
                </a:solidFill>
              </a:rPr>
              <a:t>A közösségi gazdálkodás eszközöket és tudásokat adhat a megoldáshoz.</a:t>
            </a:r>
          </a:p>
        </p:txBody>
      </p:sp>
    </p:spTree>
    <p:extLst>
      <p:ext uri="{BB962C8B-B14F-4D97-AF65-F5344CB8AC3E}">
        <p14:creationId xmlns:p14="http://schemas.microsoft.com/office/powerpoint/2010/main" val="26742239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ia számának helye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58BFBC-A5F4-474E-94FF-4F3629C2C3E5}" type="slidenum">
              <a:rPr lang="en-US"/>
              <a:pPr/>
              <a:t>5</a:t>
            </a:fld>
            <a:endParaRPr lang="en-US"/>
          </a:p>
        </p:txBody>
      </p:sp>
      <p:sp>
        <p:nvSpPr>
          <p:cNvPr id="86018" name="Cím 1"/>
          <p:cNvSpPr>
            <a:spLocks noGrp="1"/>
          </p:cNvSpPr>
          <p:nvPr>
            <p:ph type="title" idx="4294967295"/>
          </p:nvPr>
        </p:nvSpPr>
        <p:spPr>
          <a:xfrm>
            <a:off x="927100" y="1087438"/>
            <a:ext cx="2911475" cy="190500"/>
          </a:xfrm>
          <a:ln/>
        </p:spPr>
        <p:txBody>
          <a:bodyPr/>
          <a:lstStyle/>
          <a:p>
            <a:endParaRPr lang="hu-HU" sz="800">
              <a:latin typeface="Verdana" panose="020B0604030504040204" pitchFamily="34" charset="0"/>
            </a:endParaRPr>
          </a:p>
        </p:txBody>
      </p:sp>
      <p:pic>
        <p:nvPicPr>
          <p:cNvPr id="86019" name="Picture 2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12750" y="1052513"/>
            <a:ext cx="8010525" cy="5189537"/>
          </a:xfrm>
          <a:noFill/>
        </p:spPr>
      </p:pic>
      <p:sp>
        <p:nvSpPr>
          <p:cNvPr id="86020" name="Szövegdoboz 5"/>
          <p:cNvSpPr txBox="1">
            <a:spLocks noChangeArrowheads="1"/>
          </p:cNvSpPr>
          <p:nvPr/>
        </p:nvSpPr>
        <p:spPr bwMode="auto">
          <a:xfrm>
            <a:off x="149225" y="5472113"/>
            <a:ext cx="8516938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4572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hu-HU" b="1">
                <a:ea typeface="ＭＳ Ｐゴシック" panose="020B0600070205080204" pitchFamily="34" charset="-128"/>
              </a:rPr>
              <a:t> </a:t>
            </a:r>
            <a:endParaRPr lang="hu-HU">
              <a:solidFill>
                <a:schemeClr val="bg1"/>
              </a:solidFill>
              <a:ea typeface="ＭＳ Ｐゴシック" panose="020B0600070205080204" pitchFamily="34" charset="-128"/>
            </a:endParaRPr>
          </a:p>
        </p:txBody>
      </p:sp>
      <p:pic>
        <p:nvPicPr>
          <p:cNvPr id="86021" name="Kép 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3288" y="0"/>
            <a:ext cx="647700" cy="936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2235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 számának helye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4E9ED3-4B9F-4B31-AB0B-E9259394D387}" type="slidenum">
              <a:rPr lang="en-US" smtClean="0"/>
              <a:pPr/>
              <a:t>6</a:t>
            </a:fld>
            <a:endParaRPr lang="en-US"/>
          </a:p>
        </p:txBody>
      </p:sp>
      <p:graphicFrame>
        <p:nvGraphicFramePr>
          <p:cNvPr id="3" name="Táblázat 2"/>
          <p:cNvGraphicFramePr>
            <a:graphicFrameLocks noGrp="1"/>
          </p:cNvGraphicFramePr>
          <p:nvPr>
            <p:extLst/>
          </p:nvPr>
        </p:nvGraphicFramePr>
        <p:xfrm>
          <a:off x="838200" y="2556986"/>
          <a:ext cx="7442201" cy="2510790"/>
        </p:xfrm>
        <a:graphic>
          <a:graphicData uri="http://schemas.openxmlformats.org/drawingml/2006/table">
            <a:tbl>
              <a:tblPr firstRow="1" firstCol="1" bandRow="1"/>
              <a:tblGrid>
                <a:gridCol w="1697161"/>
                <a:gridCol w="1930893"/>
                <a:gridCol w="1883254"/>
                <a:gridCol w="1930893"/>
              </a:tblGrid>
              <a:tr h="381000">
                <a:tc gridSpan="4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u-HU" sz="1100" b="1" dirty="0">
                          <a:solidFill>
                            <a:srgbClr val="FFFFFF"/>
                          </a:solidFill>
                          <a:effectLst/>
                          <a:latin typeface="Myriad Pro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 támogatások százalékos megoszlása a kistérség típusa szerint  2004-2011</a:t>
                      </a:r>
                      <a:endParaRPr lang="hu-HU" sz="1200" dirty="0">
                        <a:effectLst/>
                        <a:latin typeface="Myriad Pro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1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</a:tr>
              <a:tr h="754380">
                <a:tc>
                  <a:txBody>
                    <a:bodyPr/>
                    <a:lstStyle/>
                    <a:p>
                      <a:endParaRPr lang="hu-HU" sz="10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u-HU" sz="1100" b="1">
                          <a:solidFill>
                            <a:srgbClr val="000000"/>
                          </a:solidFill>
                          <a:effectLst/>
                          <a:latin typeface="Myriad Pro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EU támogatások</a:t>
                      </a:r>
                      <a:endParaRPr lang="hu-HU" sz="1200">
                        <a:effectLst/>
                        <a:latin typeface="Myriad Pro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u-HU" sz="1100" b="1">
                          <a:solidFill>
                            <a:srgbClr val="000000"/>
                          </a:solidFill>
                          <a:effectLst/>
                          <a:latin typeface="Myriad Pro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(%)</a:t>
                      </a:r>
                      <a:endParaRPr lang="hu-HU" sz="1200">
                        <a:effectLst/>
                        <a:latin typeface="Myriad Pro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u-HU" sz="1100" b="1">
                          <a:solidFill>
                            <a:srgbClr val="000000"/>
                          </a:solidFill>
                          <a:effectLst/>
                          <a:latin typeface="Myriad Pro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Piaci beruházások</a:t>
                      </a:r>
                      <a:endParaRPr lang="hu-HU" sz="1200">
                        <a:effectLst/>
                        <a:latin typeface="Myriad Pro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u-HU" sz="1100" b="1">
                          <a:solidFill>
                            <a:srgbClr val="000000"/>
                          </a:solidFill>
                          <a:effectLst/>
                          <a:latin typeface="Myriad Pro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(%)</a:t>
                      </a:r>
                      <a:endParaRPr lang="hu-HU" sz="1200">
                        <a:effectLst/>
                        <a:latin typeface="Myriad Pro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u-HU" sz="1100" b="1">
                          <a:solidFill>
                            <a:srgbClr val="000000"/>
                          </a:solidFill>
                          <a:effectLst/>
                          <a:latin typeface="Myriad Pro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Hazai beruházási támogatások</a:t>
                      </a:r>
                      <a:endParaRPr lang="hu-HU" sz="1200">
                        <a:effectLst/>
                        <a:latin typeface="Myriad Pro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u-HU" sz="1100" b="1">
                          <a:solidFill>
                            <a:srgbClr val="000000"/>
                          </a:solidFill>
                          <a:effectLst/>
                          <a:latin typeface="Myriad Pro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(%)</a:t>
                      </a:r>
                      <a:endParaRPr lang="hu-HU" sz="1200">
                        <a:effectLst/>
                        <a:latin typeface="Myriad Pro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u-HU" sz="1100" b="1">
                          <a:solidFill>
                            <a:srgbClr val="000000"/>
                          </a:solidFill>
                          <a:effectLst/>
                          <a:latin typeface="Myriad Pro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Vidéki, nem LHH kistérségek</a:t>
                      </a:r>
                      <a:endParaRPr lang="hu-HU" sz="1200">
                        <a:effectLst/>
                        <a:latin typeface="Myriad Pro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Myriad Pro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46,84</a:t>
                      </a:r>
                      <a:endParaRPr lang="hu-HU" sz="1200" dirty="0">
                        <a:effectLst/>
                        <a:latin typeface="Myriad Pro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Myriad Pro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56,42</a:t>
                      </a:r>
                      <a:endParaRPr lang="hu-HU" sz="1200" dirty="0">
                        <a:effectLst/>
                        <a:latin typeface="Myriad Pro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Myriad Pro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58,09</a:t>
                      </a:r>
                      <a:endParaRPr lang="hu-HU" sz="1200">
                        <a:effectLst/>
                        <a:latin typeface="Myriad Pro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9570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u-HU" sz="1100" b="1">
                          <a:solidFill>
                            <a:srgbClr val="000000"/>
                          </a:solidFill>
                          <a:effectLst/>
                          <a:latin typeface="Myriad Pro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LHH kistérségek</a:t>
                      </a:r>
                      <a:endParaRPr lang="hu-HU" sz="1200">
                        <a:effectLst/>
                        <a:latin typeface="Myriad Pro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Myriad Pro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15,37</a:t>
                      </a:r>
                      <a:endParaRPr lang="hu-HU" sz="1200" dirty="0">
                        <a:effectLst/>
                        <a:latin typeface="Myriad Pro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Myriad Pro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2,27</a:t>
                      </a:r>
                      <a:endParaRPr lang="hu-HU" sz="1200">
                        <a:effectLst/>
                        <a:latin typeface="Myriad Pro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Myriad Pro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14,96</a:t>
                      </a:r>
                      <a:endParaRPr lang="hu-HU" sz="1200" dirty="0">
                        <a:effectLst/>
                        <a:latin typeface="Myriad Pro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u-HU" sz="1100" b="1">
                          <a:solidFill>
                            <a:srgbClr val="000000"/>
                          </a:solidFill>
                          <a:effectLst/>
                          <a:latin typeface="Myriad Pro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Megyei jogú városok kistérségei</a:t>
                      </a:r>
                      <a:endParaRPr lang="hu-HU" sz="1200">
                        <a:effectLst/>
                        <a:latin typeface="Myriad Pro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Myriad Pro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37,80</a:t>
                      </a:r>
                      <a:endParaRPr lang="hu-HU" sz="1200" dirty="0">
                        <a:effectLst/>
                        <a:latin typeface="Myriad Pro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Myriad Pro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41,31</a:t>
                      </a:r>
                      <a:endParaRPr lang="hu-HU" sz="1200">
                        <a:effectLst/>
                        <a:latin typeface="Myriad Pro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Myriad Pro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26,95</a:t>
                      </a:r>
                      <a:endParaRPr lang="hu-HU" sz="1200" dirty="0">
                        <a:effectLst/>
                        <a:latin typeface="Myriad Pro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Title 1"/>
          <p:cNvSpPr txBox="1">
            <a:spLocks/>
          </p:cNvSpPr>
          <p:nvPr/>
        </p:nvSpPr>
        <p:spPr bwMode="auto">
          <a:xfrm>
            <a:off x="539750" y="1100138"/>
            <a:ext cx="5280025" cy="300037"/>
          </a:xfrm>
          <a:prstGeom prst="rect">
            <a:avLst/>
          </a:prstGeom>
          <a:noFill/>
          <a:extLst/>
        </p:spPr>
        <p:txBody>
          <a:bodyPr/>
          <a:lstStyle>
            <a:lvl1pPr defTabSz="4572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hu-HU" sz="1300" b="1" dirty="0" smtClean="0">
                <a:solidFill>
                  <a:srgbClr val="153E72"/>
                </a:solidFill>
                <a:ea typeface="ＭＳ Ｐゴシック" panose="020B0600070205080204" pitchFamily="34" charset="-128"/>
              </a:rPr>
              <a:t>A támogatások egyenlőtlenségei</a:t>
            </a:r>
            <a:endParaRPr lang="hu-HU" sz="1300" b="1" dirty="0">
              <a:solidFill>
                <a:srgbClr val="153E72"/>
              </a:solidFill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764900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52CDF0-531E-459C-868C-76624BC5B017}" type="slidenum">
              <a:rPr lang="en-US"/>
              <a:pPr/>
              <a:t>7</a:t>
            </a:fld>
            <a:endParaRPr lang="en-US"/>
          </a:p>
        </p:txBody>
      </p:sp>
      <p:sp>
        <p:nvSpPr>
          <p:cNvPr id="757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altLang="en-US" sz="1300" dirty="0"/>
              <a:t>A helyi gazdaságfejlesztés eszközei, elemei</a:t>
            </a:r>
            <a:endParaRPr lang="en-US" altLang="en-US" sz="1300" dirty="0"/>
          </a:p>
        </p:txBody>
      </p:sp>
      <p:sp>
        <p:nvSpPr>
          <p:cNvPr id="757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38200" y="1765300"/>
            <a:ext cx="7442200" cy="4537075"/>
          </a:xfrm>
        </p:spPr>
        <p:txBody>
          <a:bodyPr/>
          <a:lstStyle/>
          <a:p>
            <a:pPr>
              <a:buFont typeface="Wingdings" panose="05000000000000000000" pitchFamily="2" charset="2"/>
              <a:buNone/>
            </a:pPr>
            <a:r>
              <a:rPr lang="hu-HU" altLang="en-US" sz="1400" dirty="0"/>
              <a:t>A helyi gazdaságfejlesztés közösségi alapokon áll, a közösség a viszonyítási pont. A helyi gazdaság a helyi erőforrásokat a helyi közösség érdekében hasznosítja</a:t>
            </a:r>
            <a:r>
              <a:rPr lang="en-US" altLang="en-US" sz="1400" dirty="0"/>
              <a:t>:</a:t>
            </a:r>
            <a:r>
              <a:rPr lang="hu-HU" altLang="en-US" sz="1400" dirty="0"/>
              <a:t> endogén erőforrásokon alapul</a:t>
            </a:r>
            <a:r>
              <a:rPr lang="en-US" altLang="en-US" sz="1400" dirty="0"/>
              <a:t>ó</a:t>
            </a:r>
            <a:r>
              <a:rPr lang="hu-HU" altLang="en-US" sz="1400" dirty="0"/>
              <a:t> gazdaság jön létre.</a:t>
            </a:r>
          </a:p>
          <a:p>
            <a:pPr>
              <a:buFont typeface="Wingdings" panose="05000000000000000000" pitchFamily="2" charset="2"/>
              <a:buNone/>
            </a:pPr>
            <a:r>
              <a:rPr lang="hu-HU" altLang="en-US" sz="1400" dirty="0"/>
              <a:t>Kulcsszavak: helyi (lokális</a:t>
            </a:r>
            <a:r>
              <a:rPr lang="en-US" altLang="en-US" sz="1400" dirty="0"/>
              <a:t>)</a:t>
            </a:r>
            <a:r>
              <a:rPr lang="hu-HU" altLang="en-US" sz="1400" dirty="0"/>
              <a:t> szint (település, térség</a:t>
            </a:r>
            <a:r>
              <a:rPr lang="en-US" altLang="en-US" sz="1400" dirty="0"/>
              <a:t>)</a:t>
            </a:r>
            <a:r>
              <a:rPr lang="hu-HU" altLang="en-US" sz="1400" dirty="0"/>
              <a:t>; helyi adottságok; helyi erőforrások; fenntarthatóság; belső piac.</a:t>
            </a:r>
          </a:p>
          <a:p>
            <a:pPr>
              <a:buFont typeface="Wingdings" panose="05000000000000000000" pitchFamily="2" charset="2"/>
              <a:buNone/>
            </a:pPr>
            <a:r>
              <a:rPr lang="hu-HU" altLang="en-US" sz="1400" dirty="0"/>
              <a:t>Kiemelt cél a jövedelmek helyben tartása: jövedelem ne</a:t>
            </a:r>
            <a:r>
              <a:rPr lang="en-US" altLang="en-US" sz="1400" dirty="0"/>
              <a:t> </a:t>
            </a:r>
            <a:r>
              <a:rPr lang="hu-HU" altLang="en-US" sz="1400" dirty="0"/>
              <a:t>áramoljon ki a térségből (településről), ha nem muszáj; amit csak meg lehet oldani helyben, azt oldják is meg helyben. Alapelv, hogy nyersanyag nem hagyhatja el a térséget, csak feldolgozott áru</a:t>
            </a:r>
            <a:r>
              <a:rPr lang="en-US" altLang="en-US" sz="1400" dirty="0"/>
              <a:t>.</a:t>
            </a:r>
            <a:r>
              <a:rPr lang="hu-HU" altLang="en-US" sz="1400" dirty="0"/>
              <a:t> </a:t>
            </a:r>
          </a:p>
          <a:p>
            <a:pPr>
              <a:buFont typeface="Wingdings" panose="05000000000000000000" pitchFamily="2" charset="2"/>
              <a:buNone/>
            </a:pPr>
            <a:r>
              <a:rPr lang="hu-HU" altLang="en-US" sz="1400" dirty="0"/>
              <a:t>Eszközök: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hu-HU" altLang="en-US" sz="1400" dirty="0"/>
              <a:t>Helyi termékek (fejlesztése)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hu-HU" altLang="en-US" sz="1400" dirty="0"/>
              <a:t>Helyi „pénz”, helyi csereeszközök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hu-HU" altLang="en-US" sz="1400" dirty="0"/>
              <a:t>Helyi alternatív </a:t>
            </a:r>
            <a:r>
              <a:rPr lang="hu-HU" altLang="en-US" sz="1400" dirty="0" err="1"/>
              <a:t>energi</a:t>
            </a:r>
            <a:r>
              <a:rPr lang="en-US" altLang="en-US" sz="1400" dirty="0"/>
              <a:t>a</a:t>
            </a:r>
            <a:r>
              <a:rPr lang="hu-HU" altLang="en-US" sz="1400" dirty="0"/>
              <a:t>, kisközösségi autonóm energia-ellátás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hu-HU" altLang="en-US" sz="1400" dirty="0"/>
              <a:t>Helyi vállalkozások fejlesztése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hu-HU" altLang="en-US" sz="1400" dirty="0"/>
              <a:t>Méltányos t</a:t>
            </a:r>
            <a:r>
              <a:rPr lang="en-US" altLang="en-US" sz="1400" dirty="0"/>
              <a:t>u</a:t>
            </a:r>
            <a:r>
              <a:rPr lang="hu-HU" altLang="en-US" sz="1400" dirty="0" err="1"/>
              <a:t>rizmus</a:t>
            </a:r>
            <a:r>
              <a:rPr lang="hu-HU" altLang="en-US" sz="1400" dirty="0"/>
              <a:t>, helyi fesztiválok, közösségi rendezvények</a:t>
            </a:r>
          </a:p>
          <a:p>
            <a:pPr>
              <a:buFont typeface="Wingdings" panose="05000000000000000000" pitchFamily="2" charset="2"/>
              <a:buNone/>
            </a:pPr>
            <a:r>
              <a:rPr lang="hu-HU" altLang="en-US" sz="1400" dirty="0"/>
              <a:t>+1	</a:t>
            </a:r>
            <a:r>
              <a:rPr lang="en-US" altLang="en-US" sz="1400" dirty="0"/>
              <a:t>K</a:t>
            </a:r>
            <a:r>
              <a:rPr lang="hu-HU" altLang="en-US" sz="1400" dirty="0" err="1"/>
              <a:t>özösségfejlesztés</a:t>
            </a:r>
            <a:r>
              <a:rPr lang="hu-HU" altLang="en-US" sz="1400" dirty="0"/>
              <a:t>, szociális munka </a:t>
            </a:r>
            <a:r>
              <a:rPr lang="hu-HU" alt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→ </a:t>
            </a:r>
            <a:r>
              <a:rPr lang="hu-HU" altLang="en-US" sz="1400" dirty="0"/>
              <a:t>Szociális gazdaság</a:t>
            </a:r>
            <a:endParaRPr lang="en-US" altLang="en-US" sz="1400" dirty="0"/>
          </a:p>
        </p:txBody>
      </p:sp>
    </p:spTree>
    <p:extLst>
      <p:ext uri="{BB962C8B-B14F-4D97-AF65-F5344CB8AC3E}">
        <p14:creationId xmlns:p14="http://schemas.microsoft.com/office/powerpoint/2010/main" val="2644518299"/>
      </p:ext>
    </p:extLst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 számának helye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466B92-6772-4955-B570-358AF38EE284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4" name="Title 1"/>
          <p:cNvSpPr txBox="1">
            <a:spLocks/>
          </p:cNvSpPr>
          <p:nvPr/>
        </p:nvSpPr>
        <p:spPr bwMode="auto">
          <a:xfrm>
            <a:off x="539750" y="1100138"/>
            <a:ext cx="5280025" cy="300037"/>
          </a:xfrm>
          <a:prstGeom prst="rect">
            <a:avLst/>
          </a:prstGeom>
          <a:noFill/>
          <a:extLst/>
        </p:spPr>
        <p:txBody>
          <a:bodyPr/>
          <a:lstStyle>
            <a:lvl1pPr defTabSz="4572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hu-HU" sz="1300" b="1" dirty="0" smtClean="0">
                <a:solidFill>
                  <a:srgbClr val="153E72"/>
                </a:solidFill>
                <a:ea typeface="ＭＳ Ｐゴシック" panose="020B0600070205080204" pitchFamily="34" charset="-128"/>
              </a:rPr>
              <a:t>Társadalmi csoportok – közfoglalkoztatás – közösségfejlesztés</a:t>
            </a:r>
            <a:endParaRPr lang="hu-HU" sz="1300" b="1" dirty="0">
              <a:solidFill>
                <a:srgbClr val="153E72"/>
              </a:solidFill>
              <a:ea typeface="ＭＳ Ｐゴシック" panose="020B0600070205080204" pitchFamily="34" charset="-128"/>
            </a:endParaRPr>
          </a:p>
        </p:txBody>
      </p:sp>
      <p:sp>
        <p:nvSpPr>
          <p:cNvPr id="5" name="Szövegdoboz 4"/>
          <p:cNvSpPr txBox="1"/>
          <p:nvPr/>
        </p:nvSpPr>
        <p:spPr>
          <a:xfrm>
            <a:off x="606490" y="1651518"/>
            <a:ext cx="7427167" cy="4462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sz="1400" b="1" dirty="0" smtClean="0">
                <a:solidFill>
                  <a:srgbClr val="949E39"/>
                </a:solidFill>
                <a:latin typeface="Arial"/>
              </a:rPr>
              <a:t>Kisbirtokosok, családi gazdálkodók, akik nem rendelkeznek elegendő eszközzel a nagyüzemi szántóföldi földműveléshez, vagy egyéb művelési ágban nem boldogulnak egyedül – az erőforrások közös hasznosítását célzó helyi gazdaságfejlesztés, lásd „amerikai program”, Kisvejke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hu-HU" sz="1400" b="1" dirty="0" smtClean="0">
              <a:solidFill>
                <a:srgbClr val="949E39"/>
              </a:solidFill>
              <a:latin typeface="Arial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sz="1400" b="1" dirty="0" smtClean="0">
                <a:solidFill>
                  <a:srgbClr val="949E39"/>
                </a:solidFill>
                <a:latin typeface="Arial"/>
              </a:rPr>
              <a:t>Földműves hagyományokkal és tudással, de mobilizálható erőforrásokkal nem rendelkező családok, általában háztáji gazdálkodással – sokszor közfoglalkoztatásba szorulnak, munkavégző képességük változó, de közösségé kovácsolhatók; szociális szövetkezet lehetősége, munkavezetők lehetnek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hu-HU" sz="1400" b="1" dirty="0">
              <a:solidFill>
                <a:srgbClr val="949E39"/>
              </a:solidFill>
              <a:latin typeface="Arial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sz="1400" b="1" dirty="0" smtClean="0">
                <a:solidFill>
                  <a:srgbClr val="949E39"/>
                </a:solidFill>
                <a:latin typeface="Arial"/>
              </a:rPr>
              <a:t>Földműves hagyományokkal és mobilizálható erőforrásokkal nem rendelkező családok, általában háztáji gazdálkodás nélkül – szinte kizárólag a közfoglalkoztatás kínál számukra legális munkalehetőséget, munkavégző képességük gyenge, napi megélhetési gondjaik vannak; kirekesztettség, esélytelenség; rendszeres szociális munkával és közösségfejlesztéssel vonhatók be a helyi gazdaságba; a közfoglalkoztatás a szociális munka eszköze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hu-HU" sz="1400" b="1" dirty="0">
              <a:solidFill>
                <a:srgbClr val="949E39"/>
              </a:solidFill>
              <a:latin typeface="Arial"/>
            </a:endParaRPr>
          </a:p>
          <a:p>
            <a:pPr algn="ctr"/>
            <a:r>
              <a:rPr lang="hu-HU" sz="1400" b="1" dirty="0" smtClean="0">
                <a:solidFill>
                  <a:srgbClr val="153E72"/>
                </a:solidFill>
                <a:latin typeface="Arial"/>
              </a:rPr>
              <a:t>Szétesett közösségekben nem lehetséges helyi gazdaságfejlesztés szociális munka nélkül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47786542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 számának helye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466B92-6772-4955-B570-358AF38EE284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3" name="Title 1"/>
          <p:cNvSpPr txBox="1">
            <a:spLocks/>
          </p:cNvSpPr>
          <p:nvPr/>
        </p:nvSpPr>
        <p:spPr bwMode="auto">
          <a:xfrm>
            <a:off x="539750" y="1100138"/>
            <a:ext cx="5280025" cy="300037"/>
          </a:xfrm>
          <a:prstGeom prst="rect">
            <a:avLst/>
          </a:prstGeom>
          <a:noFill/>
          <a:extLst/>
        </p:spPr>
        <p:txBody>
          <a:bodyPr/>
          <a:lstStyle>
            <a:lvl1pPr defTabSz="4572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hu-HU" sz="1300" b="1" dirty="0" smtClean="0">
                <a:solidFill>
                  <a:srgbClr val="153E72"/>
                </a:solidFill>
                <a:ea typeface="ＭＳ Ｐゴシック" panose="020B0600070205080204" pitchFamily="34" charset="-128"/>
              </a:rPr>
              <a:t>Fejlesztési feltételek</a:t>
            </a:r>
            <a:endParaRPr lang="hu-HU" sz="1300" b="1" dirty="0">
              <a:solidFill>
                <a:srgbClr val="153E72"/>
              </a:solidFill>
              <a:ea typeface="ＭＳ Ｐゴシック" panose="020B0600070205080204" pitchFamily="34" charset="-128"/>
            </a:endParaRPr>
          </a:p>
        </p:txBody>
      </p:sp>
      <p:sp>
        <p:nvSpPr>
          <p:cNvPr id="4" name="Szövegdoboz 3"/>
          <p:cNvSpPr txBox="1"/>
          <p:nvPr/>
        </p:nvSpPr>
        <p:spPr>
          <a:xfrm>
            <a:off x="539750" y="1772816"/>
            <a:ext cx="7831138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sz="1400" b="1" dirty="0" smtClean="0">
                <a:solidFill>
                  <a:srgbClr val="153E72"/>
                </a:solidFill>
                <a:latin typeface="Arial"/>
              </a:rPr>
              <a:t>Elkötelezett helyi vezető</a:t>
            </a:r>
            <a:r>
              <a:rPr lang="hu-HU" sz="1400" b="1" dirty="0" smtClean="0">
                <a:solidFill>
                  <a:srgbClr val="949E39"/>
                </a:solidFill>
                <a:latin typeface="Arial"/>
              </a:rPr>
              <a:t>, legtöbbször polgármester, aki akaraterővel, ötletekkel, lobbi-erővel, józan ésszel rendelkezik, és víziója van</a:t>
            </a:r>
            <a:endParaRPr lang="hu-HU" dirty="0" smtClean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hu-HU" sz="1400" b="1" dirty="0" smtClean="0">
                <a:solidFill>
                  <a:srgbClr val="949E39"/>
                </a:solidFill>
                <a:latin typeface="Arial"/>
              </a:rPr>
              <a:t>Van mellette menedzsment, vagy legalábbis vannak segítői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hu-HU" sz="1400" b="1" dirty="0" smtClean="0">
                <a:solidFill>
                  <a:srgbClr val="949E39"/>
                </a:solidFill>
                <a:latin typeface="Arial"/>
              </a:rPr>
              <a:t>Van háttere, képes hálózatban is működni</a:t>
            </a:r>
            <a:endParaRPr lang="hu-HU" sz="1400" b="1" dirty="0">
              <a:solidFill>
                <a:srgbClr val="949E39"/>
              </a:solidFill>
              <a:latin typeface="Arial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hu-HU" sz="1400" b="1" dirty="0" smtClean="0">
              <a:solidFill>
                <a:srgbClr val="949E39"/>
              </a:solidFill>
              <a:latin typeface="Arial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sz="1400" b="1" dirty="0" smtClean="0">
                <a:solidFill>
                  <a:srgbClr val="153E72"/>
                </a:solidFill>
                <a:latin typeface="Arial"/>
              </a:rPr>
              <a:t>Eszközök, föld</a:t>
            </a:r>
            <a:r>
              <a:rPr lang="hu-HU" sz="1400" b="1" dirty="0" smtClean="0">
                <a:solidFill>
                  <a:srgbClr val="949E39"/>
                </a:solidFill>
                <a:latin typeface="Arial"/>
              </a:rPr>
              <a:t>: földterületek, épületek, gépek nélkül szociális gazdaságot sem lehet működtetni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hu-HU" sz="1400" b="1" dirty="0" smtClean="0">
                <a:solidFill>
                  <a:srgbClr val="949E39"/>
                </a:solidFill>
                <a:latin typeface="Arial"/>
              </a:rPr>
              <a:t>Szaktanácsadás is kell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hu-HU" sz="1400" b="1" dirty="0" smtClean="0">
                <a:solidFill>
                  <a:srgbClr val="949E39"/>
                </a:solidFill>
                <a:latin typeface="Arial"/>
              </a:rPr>
              <a:t>Feldolgozás, piacok kellenek</a:t>
            </a:r>
            <a:endParaRPr lang="hu-HU" sz="1400" b="1" dirty="0">
              <a:solidFill>
                <a:srgbClr val="949E39"/>
              </a:solidFill>
              <a:latin typeface="Arial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hu-HU" sz="1400" b="1" dirty="0" smtClean="0">
              <a:solidFill>
                <a:srgbClr val="949E39"/>
              </a:solidFill>
              <a:latin typeface="Arial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sz="1400" b="1" dirty="0" smtClean="0">
                <a:solidFill>
                  <a:srgbClr val="153E72"/>
                </a:solidFill>
                <a:latin typeface="Arial"/>
              </a:rPr>
              <a:t>Piacképes termék, jó ötletek</a:t>
            </a:r>
            <a:r>
              <a:rPr lang="hu-HU" sz="1400" b="1" dirty="0" smtClean="0">
                <a:solidFill>
                  <a:srgbClr val="949E39"/>
                </a:solidFill>
                <a:latin typeface="Arial"/>
              </a:rPr>
              <a:t>, innovatív megoldások: normál piaci vállalkozást kell indítani, ami profitot termel, s így fenntartható támogatások nélkül is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hu-HU" sz="1400" b="1" dirty="0" smtClean="0">
                <a:solidFill>
                  <a:srgbClr val="949E39"/>
                </a:solidFill>
                <a:latin typeface="Arial"/>
              </a:rPr>
              <a:t>Alkalmazkodni kell a helyi feltételekhez és hagyományokhoz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hu-HU" sz="1400" b="1" dirty="0" smtClean="0">
                <a:solidFill>
                  <a:srgbClr val="949E39"/>
                </a:solidFill>
                <a:latin typeface="Arial"/>
              </a:rPr>
              <a:t>Több lábon kell állnia egy programnak, több termékpályát is menedzselni kell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hu-HU" sz="1400" b="1" dirty="0" smtClean="0">
                <a:solidFill>
                  <a:srgbClr val="949E39"/>
                </a:solidFill>
                <a:latin typeface="Arial"/>
              </a:rPr>
              <a:t>Integrátori szerepbe is kell helyezkedni</a:t>
            </a:r>
            <a:endParaRPr lang="hu-HU" sz="1400" b="1" dirty="0">
              <a:solidFill>
                <a:srgbClr val="949E39"/>
              </a:solidFill>
              <a:latin typeface="Arial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hu-HU" sz="1400" b="1" dirty="0" smtClean="0">
              <a:solidFill>
                <a:srgbClr val="949E39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53031183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 számának helye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466B92-6772-4955-B570-358AF38EE284}" type="slidenum">
              <a:rPr lang="en-US" smtClean="0"/>
              <a:pPr/>
              <a:t>10</a:t>
            </a:fld>
            <a:endParaRPr lang="en-US"/>
          </a:p>
        </p:txBody>
      </p:sp>
      <p:sp>
        <p:nvSpPr>
          <p:cNvPr id="3" name="Title 1"/>
          <p:cNvSpPr txBox="1">
            <a:spLocks/>
          </p:cNvSpPr>
          <p:nvPr/>
        </p:nvSpPr>
        <p:spPr bwMode="auto">
          <a:xfrm>
            <a:off x="539750" y="1100138"/>
            <a:ext cx="5280025" cy="300037"/>
          </a:xfrm>
          <a:prstGeom prst="rect">
            <a:avLst/>
          </a:prstGeom>
          <a:noFill/>
          <a:extLst/>
        </p:spPr>
        <p:txBody>
          <a:bodyPr/>
          <a:lstStyle>
            <a:lvl1pPr defTabSz="4572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hu-HU" sz="1300" b="1" dirty="0" smtClean="0">
                <a:solidFill>
                  <a:srgbClr val="153E72"/>
                </a:solidFill>
                <a:ea typeface="ＭＳ Ｐゴシック" panose="020B0600070205080204" pitchFamily="34" charset="-128"/>
              </a:rPr>
              <a:t>Közösségi gazdálkodás</a:t>
            </a:r>
            <a:endParaRPr lang="hu-HU" sz="1300" b="1" dirty="0">
              <a:solidFill>
                <a:srgbClr val="153E72"/>
              </a:solidFill>
              <a:ea typeface="ＭＳ Ｐゴシック" panose="020B0600070205080204" pitchFamily="34" charset="-128"/>
            </a:endParaRPr>
          </a:p>
        </p:txBody>
      </p:sp>
      <p:sp>
        <p:nvSpPr>
          <p:cNvPr id="4" name="Szövegdoboz 3"/>
          <p:cNvSpPr txBox="1"/>
          <p:nvPr/>
        </p:nvSpPr>
        <p:spPr>
          <a:xfrm>
            <a:off x="539750" y="1819469"/>
            <a:ext cx="7831138" cy="41857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sz="1400" b="1" dirty="0" smtClean="0">
                <a:solidFill>
                  <a:srgbClr val="153E72"/>
                </a:solidFill>
                <a:latin typeface="Arial"/>
              </a:rPr>
              <a:t>Családi gazdálkodás</a:t>
            </a:r>
            <a:r>
              <a:rPr lang="hu-HU" sz="1400" b="1" dirty="0" smtClean="0">
                <a:solidFill>
                  <a:srgbClr val="949E39"/>
                </a:solidFill>
                <a:latin typeface="Arial"/>
              </a:rPr>
              <a:t> szintje: k</a:t>
            </a:r>
            <a:r>
              <a:rPr lang="hu-HU" sz="1400" b="1" dirty="0" smtClean="0">
                <a:solidFill>
                  <a:srgbClr val="949E39"/>
                </a:solidFill>
                <a:latin typeface="Arial"/>
              </a:rPr>
              <a:t>iskerti gazdálkodás, háztáji állattartás: élelmezés-biztonság megteremtése, később elmozdulás az árutermelés felé. A jobb állapotban lévő családoknál ezt kell támogatni.</a:t>
            </a:r>
          </a:p>
          <a:p>
            <a:endParaRPr lang="hu-HU" sz="1400" b="1" dirty="0" smtClean="0">
              <a:solidFill>
                <a:srgbClr val="949E39"/>
              </a:solidFill>
              <a:latin typeface="Arial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sz="1400" b="1" dirty="0" smtClean="0">
                <a:solidFill>
                  <a:srgbClr val="153E72"/>
                </a:solidFill>
                <a:latin typeface="Arial"/>
              </a:rPr>
              <a:t>Közösségi termelés</a:t>
            </a:r>
            <a:r>
              <a:rPr lang="hu-HU" sz="1400" b="1" dirty="0" smtClean="0">
                <a:solidFill>
                  <a:srgbClr val="949E39"/>
                </a:solidFill>
                <a:latin typeface="Arial"/>
              </a:rPr>
              <a:t>: általában közfoglalkoztatás keretei között, munkahely-szerűen. A résztvevők túlnyomó többsége utasításokat hajt csak végre, de úgy kell alakítani a munkavégzést, hogy annak erős tanító, oktató hatása és szerepe legyen, így a közfoglalkoztatás fel tudja készíteni az embereket az önálló gazdálkodásra is.</a:t>
            </a:r>
          </a:p>
          <a:p>
            <a:endParaRPr lang="hu-HU" sz="1400" b="1" dirty="0" smtClean="0">
              <a:solidFill>
                <a:srgbClr val="949E39"/>
              </a:solidFill>
              <a:latin typeface="Arial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hu-HU" sz="1400" b="1" dirty="0" smtClean="0">
                <a:solidFill>
                  <a:srgbClr val="153E72"/>
                </a:solidFill>
                <a:latin typeface="Arial"/>
              </a:rPr>
              <a:t>Helyi piac</a:t>
            </a:r>
            <a:r>
              <a:rPr lang="hu-HU" sz="1400" b="1" dirty="0" smtClean="0">
                <a:solidFill>
                  <a:srgbClr val="949E39"/>
                </a:solidFill>
                <a:latin typeface="Arial"/>
              </a:rPr>
              <a:t> kell, hogy az áru eladható legyen, a fizetőképesség pedig ne hagyja el a település határát, így a pénz helyben marad. Közkonyhák szerepe.</a:t>
            </a:r>
          </a:p>
          <a:p>
            <a:endParaRPr lang="hu-HU" sz="1400" b="1" dirty="0">
              <a:solidFill>
                <a:srgbClr val="949E39"/>
              </a:solidFill>
              <a:latin typeface="Arial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sz="1400" b="1" dirty="0" smtClean="0">
                <a:solidFill>
                  <a:srgbClr val="153E72"/>
                </a:solidFill>
                <a:latin typeface="Arial"/>
              </a:rPr>
              <a:t>Termelő beruházás </a:t>
            </a:r>
            <a:r>
              <a:rPr lang="hu-HU" sz="1400" b="1" dirty="0" smtClean="0">
                <a:solidFill>
                  <a:srgbClr val="949E39"/>
                </a:solidFill>
                <a:latin typeface="Arial"/>
              </a:rPr>
              <a:t>is kell, főleg azokon a településeken, ahol nagyon sok a családi erőforrások nélküli álláskereső.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hu-HU" sz="1400" b="1" dirty="0">
              <a:solidFill>
                <a:srgbClr val="949E39"/>
              </a:solidFill>
              <a:latin typeface="Arial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sz="1400" b="1" dirty="0" smtClean="0">
                <a:solidFill>
                  <a:srgbClr val="153E72"/>
                </a:solidFill>
                <a:latin typeface="Arial"/>
              </a:rPr>
              <a:t>A helyi gazdaságfejlesztést folyamatosan tanítani kell</a:t>
            </a:r>
            <a:r>
              <a:rPr lang="hu-HU" sz="1400" b="1" dirty="0" smtClean="0">
                <a:solidFill>
                  <a:srgbClr val="949E39"/>
                </a:solidFill>
                <a:latin typeface="Arial"/>
              </a:rPr>
              <a:t>: szakmai előadásokra, összejövetelekre, képzésekre, tréningekre van szükség, és folyamatos közösségfejlesztés kell, hogy igazán hasznosulni tudjanak a gazdálkodás eredményei, hasznai. Szaktanácsadásra van szükség: módszertani központ.</a:t>
            </a:r>
          </a:p>
        </p:txBody>
      </p:sp>
    </p:spTree>
    <p:extLst>
      <p:ext uri="{BB962C8B-B14F-4D97-AF65-F5344CB8AC3E}">
        <p14:creationId xmlns:p14="http://schemas.microsoft.com/office/powerpoint/2010/main" val="95381213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A4A9DB-D99F-4535-9A2F-CC211EE780AE}" type="slidenum">
              <a:rPr lang="en-US"/>
              <a:pPr/>
              <a:t>11</a:t>
            </a:fld>
            <a:endParaRPr lang="en-US"/>
          </a:p>
        </p:txBody>
      </p:sp>
      <p:sp>
        <p:nvSpPr>
          <p:cNvPr id="614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Köszönöm a figyelmet!</a:t>
            </a:r>
          </a:p>
        </p:txBody>
      </p:sp>
      <p:sp>
        <p:nvSpPr>
          <p:cNvPr id="614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None/>
            </a:pPr>
            <a:endParaRPr lang="hu-HU" dirty="0"/>
          </a:p>
          <a:p>
            <a:pPr>
              <a:buFontTx/>
              <a:buNone/>
            </a:pPr>
            <a:r>
              <a:rPr lang="hu-HU" dirty="0"/>
              <a:t>Németh Nándor</a:t>
            </a:r>
          </a:p>
          <a:p>
            <a:pPr>
              <a:buFontTx/>
              <a:buNone/>
            </a:pPr>
            <a:endParaRPr lang="hu-HU" dirty="0" smtClean="0">
              <a:hlinkClick r:id="rId2"/>
            </a:endParaRPr>
          </a:p>
          <a:p>
            <a:pPr>
              <a:buFontTx/>
              <a:buNone/>
            </a:pPr>
            <a:r>
              <a:rPr lang="hu-HU" dirty="0" err="1" smtClean="0">
                <a:hlinkClick r:id="rId2"/>
              </a:rPr>
              <a:t>nemeth.nandor</a:t>
            </a:r>
            <a:r>
              <a:rPr lang="hu-HU" dirty="0" smtClean="0">
                <a:hlinkClick r:id="rId2"/>
              </a:rPr>
              <a:t>@</a:t>
            </a:r>
            <a:r>
              <a:rPr lang="hu-HU" dirty="0" err="1" smtClean="0">
                <a:hlinkClick r:id="rId2"/>
              </a:rPr>
              <a:t>maltai.hu</a:t>
            </a:r>
            <a:endParaRPr lang="hu-HU" dirty="0"/>
          </a:p>
          <a:p>
            <a:pPr>
              <a:buFontTx/>
              <a:buNone/>
            </a:pPr>
            <a:endParaRPr lang="hu-HU" dirty="0"/>
          </a:p>
          <a:p>
            <a:pPr>
              <a:buFontTx/>
              <a:buNone/>
            </a:pPr>
            <a:r>
              <a:rPr lang="hu-HU" dirty="0"/>
              <a:t>+</a:t>
            </a:r>
            <a:r>
              <a:rPr lang="hu-HU" dirty="0" smtClean="0"/>
              <a:t>36-30/618-4613</a:t>
            </a:r>
            <a:endParaRPr lang="hu-HU" dirty="0"/>
          </a:p>
          <a:p>
            <a:pPr>
              <a:buFontTx/>
              <a:buNone/>
            </a:pPr>
            <a:endParaRPr lang="hu-HU" dirty="0"/>
          </a:p>
          <a:p>
            <a:pPr>
              <a:buFontTx/>
              <a:buNone/>
            </a:pPr>
            <a:endParaRPr lang="hu-HU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pannon_elemzo">
  <a:themeElements>
    <a:clrScheme name="pannon_elemz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pannon_elemzo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lnDef>
  </a:objectDefaults>
  <a:extraClrSchemeLst>
    <a:extraClrScheme>
      <a:clrScheme name="pannon_elemz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annon_elemz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annon_elemz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annon_elemz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annon_elemz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annon_elemz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annon_elemz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annon_elemz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annon_elemz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annon_elemz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annon_elemz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annon_elemz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é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-té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D:\Program Files\Microsoft Office\Templates\Presentation Designs\Fogaskerekek.pot</Template>
  <TotalTime>696</TotalTime>
  <Words>940</Words>
  <Application>Microsoft Office PowerPoint</Application>
  <PresentationFormat>Diavetítés a képernyőre (4:3 oldalarány)</PresentationFormat>
  <Paragraphs>100</Paragraphs>
  <Slides>11</Slides>
  <Notes>2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3</vt:i4>
      </vt:variant>
      <vt:variant>
        <vt:lpstr>Téma</vt:lpstr>
      </vt:variant>
      <vt:variant>
        <vt:i4>1</vt:i4>
      </vt:variant>
      <vt:variant>
        <vt:lpstr>Diacímek</vt:lpstr>
      </vt:variant>
      <vt:variant>
        <vt:i4>11</vt:i4>
      </vt:variant>
    </vt:vector>
  </HeadingPairs>
  <TitlesOfParts>
    <vt:vector size="15" baseType="lpstr">
      <vt:lpstr>Arial</vt:lpstr>
      <vt:lpstr>Times</vt:lpstr>
      <vt:lpstr>Wingdings</vt:lpstr>
      <vt:lpstr>pannon_elemzo</vt:lpstr>
      <vt:lpstr>A helyi gazdaságfejlesztés lehetőségei elszegényedett falvakban</vt:lpstr>
      <vt:lpstr>Települési egyenlőtlenségek – fejlettségi térszerkezet</vt:lpstr>
      <vt:lpstr>Kezelendő problémák – térségi szempontból</vt:lpstr>
      <vt:lpstr>Probléma-felvetés</vt:lpstr>
      <vt:lpstr>PowerPoint bemutató</vt:lpstr>
      <vt:lpstr>PowerPoint bemutató</vt:lpstr>
      <vt:lpstr>A helyi gazdaságfejlesztés eszközei, elemei</vt:lpstr>
      <vt:lpstr>PowerPoint bemutató</vt:lpstr>
      <vt:lpstr>PowerPoint bemutató</vt:lpstr>
      <vt:lpstr>PowerPoint bemutató</vt:lpstr>
      <vt:lpstr>Köszönöm a figyelmet!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1. dia</dc:title>
  <dc:creator>Németh Nándor</dc:creator>
  <cp:lastModifiedBy>Németh Nándor</cp:lastModifiedBy>
  <cp:revision>79</cp:revision>
  <dcterms:created xsi:type="dcterms:W3CDTF">2010-03-23T08:05:25Z</dcterms:created>
  <dcterms:modified xsi:type="dcterms:W3CDTF">2013-11-21T22:34:24Z</dcterms:modified>
</cp:coreProperties>
</file>